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35"/>
    </p:embeddedFont>
    <p:embeddedFont>
      <p:font typeface="Montserrat" panose="00000500000000000000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fa90e799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fa90e799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fa90e7990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fa90e7990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fa90e7990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6fa90e7990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6fa90e7990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6fa90e7990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6fa90e7990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6fa90e7990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9f1cd482a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9f1cd482a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9f1cd482a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9f1cd482a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9f26cb2aa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9f26cb2aa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9f26cb2a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9f26cb2a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9f26cb2aa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9f26cb2aa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fa90e7990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fa90e7990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9f26cb2aa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9f26cb2aa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9f26cb2aa4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9f26cb2aa4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9f26cb2aa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9f26cb2aa4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9f26cb2aa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9f26cb2aa4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9f26cb2aa4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9f26cb2aa4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9f26cb2aa4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9f26cb2aa4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9f26cb2aa4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9f26cb2aa4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9f26cb2aa4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9f26cb2aa4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9f26cb2aa4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9f26cb2aa4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9f26cb2aa4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9f26cb2aa4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fa90e79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fa90e79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9f26cb2aa4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9f26cb2aa4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9f26cb2aa4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9f26cb2aa4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9f26cb2aa4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9f26cb2aa4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fa90e799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6fa90e799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fa90e7990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6fa90e7990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fa90e7990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6fa90e7990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fa90e7990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6fa90e7990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fa90e7990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fa90e7990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fa90e7990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6fa90e7990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236200" y="757850"/>
            <a:ext cx="8520600" cy="7926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b="1" i="1">
                <a:solidFill>
                  <a:srgbClr val="FFFF00"/>
                </a:solidFill>
              </a:rPr>
              <a:t>entre la ciudad digital y el derecho a la ciudad</a:t>
            </a:r>
            <a:endParaRPr b="1" i="1">
              <a:solidFill>
                <a:srgbClr val="FFFF00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155850" y="-166852"/>
            <a:ext cx="8832300" cy="10380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2810" b="1" i="1">
                <a:solidFill>
                  <a:srgbClr val="FFFF00"/>
                </a:solidFill>
              </a:rPr>
              <a:t>Imaginarios urbanos y capitalismo de plataformas</a:t>
            </a:r>
            <a:r>
              <a:rPr lang="es-419" sz="2810" b="1">
                <a:solidFill>
                  <a:srgbClr val="FFFF00"/>
                </a:solidFill>
              </a:rPr>
              <a:t>:</a:t>
            </a:r>
            <a:endParaRPr sz="2810" b="1">
              <a:solidFill>
                <a:srgbClr val="FFFF00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0911" y="4794063"/>
            <a:ext cx="4541700" cy="415500"/>
          </a:xfrm>
          <a:prstGeom prst="rect">
            <a:avLst/>
          </a:prstGeom>
          <a:noFill/>
          <a:ln>
            <a:noFill/>
          </a:ln>
          <a:effectLst>
            <a:outerShdw blurRad="885825" dist="19050" dir="5400000" algn="bl" rotWithShape="0">
              <a:srgbClr val="000000"/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solidFill>
                  <a:schemeClr val="lt1"/>
                </a:solidFill>
              </a:rPr>
              <a:t>Diego Abiricha - Carrera de Sociología</a:t>
            </a:r>
            <a:endParaRPr sz="15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276237" y="47950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980000"/>
                </a:solidFill>
              </a:rPr>
              <a:t>                     </a:t>
            </a:r>
            <a:r>
              <a:rPr lang="es-419" sz="3844" b="1">
                <a:solidFill>
                  <a:srgbClr val="351C75"/>
                </a:solidFill>
              </a:rPr>
              <a:t>Informe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pic>
        <p:nvPicPr>
          <p:cNvPr id="115" name="Google Shape;11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7720" y="238306"/>
            <a:ext cx="1821023" cy="68391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86362" y="738386"/>
            <a:ext cx="8943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b="1">
                <a:solidFill>
                  <a:schemeClr val="dk1"/>
                </a:solidFill>
              </a:rPr>
              <a:t>“El avance de las plataformas de trabajo en Argentina. Complejidades y desafíos en los sectores de reparto, transporte y servicio doméstico”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17" name="Google Shape;117;p22"/>
          <p:cNvPicPr preferRelativeResize="0"/>
          <p:nvPr/>
        </p:nvPicPr>
        <p:blipFill rotWithShape="1">
          <a:blip r:embed="rId4">
            <a:alphaModFix/>
          </a:blip>
          <a:srcRect l="-240" r="240"/>
          <a:stretch/>
        </p:blipFill>
        <p:spPr>
          <a:xfrm>
            <a:off x="527162" y="1693600"/>
            <a:ext cx="7706174" cy="307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xfrm>
            <a:off x="276237" y="47950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980000"/>
                </a:solidFill>
              </a:rPr>
              <a:t>                     </a:t>
            </a:r>
            <a:r>
              <a:rPr lang="es-419" sz="3844" b="1">
                <a:solidFill>
                  <a:srgbClr val="351C75"/>
                </a:solidFill>
              </a:rPr>
              <a:t>Informe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0580" y="272596"/>
            <a:ext cx="1821023" cy="68391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 txBox="1">
            <a:spLocks noGrp="1"/>
          </p:cNvSpPr>
          <p:nvPr>
            <p:ph type="body" idx="1"/>
          </p:nvPr>
        </p:nvSpPr>
        <p:spPr>
          <a:xfrm>
            <a:off x="86362" y="738386"/>
            <a:ext cx="8943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b="1">
                <a:solidFill>
                  <a:schemeClr val="dk1"/>
                </a:solidFill>
              </a:rPr>
              <a:t>“El avance de las plataformas de trabajo en Argentina. Complejidades y desafíos en los sectores de reparto, transporte y servicio doméstico”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000" y="1540350"/>
            <a:ext cx="7860649" cy="331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-44652" y="22100"/>
            <a:ext cx="97725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351C75"/>
                </a:solidFill>
              </a:rPr>
              <a:t>Características de las plataformas digitales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131" name="Google Shape;131;p24"/>
          <p:cNvSpPr txBox="1">
            <a:spLocks noGrp="1"/>
          </p:cNvSpPr>
          <p:nvPr>
            <p:ph type="body" idx="1"/>
          </p:nvPr>
        </p:nvSpPr>
        <p:spPr>
          <a:xfrm>
            <a:off x="-46500" y="964909"/>
            <a:ext cx="92370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>
                <a:solidFill>
                  <a:schemeClr val="dk1"/>
                </a:solidFill>
              </a:rPr>
              <a:t>Ofrecen servicios limitados a un área geográfica específica.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>
                <a:solidFill>
                  <a:schemeClr val="dk1"/>
                </a:solidFill>
              </a:rPr>
              <a:t>Emplean trabajadores de baja o media cualificación.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>
                <a:solidFill>
                  <a:schemeClr val="dk1"/>
                </a:solidFill>
              </a:rPr>
              <a:t>Plantear el debate sobre el encuadre legal al catalogar a los prestadores de servicios como </a:t>
            </a:r>
            <a:r>
              <a:rPr lang="es-419" b="1" i="1">
                <a:solidFill>
                  <a:srgbClr val="980000"/>
                </a:solidFill>
              </a:rPr>
              <a:t>independientes</a:t>
            </a:r>
            <a:r>
              <a:rPr lang="es-419" b="1">
                <a:solidFill>
                  <a:schemeClr val="dk1"/>
                </a:solidFill>
              </a:rPr>
              <a:t>.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>
                <a:solidFill>
                  <a:schemeClr val="dk1"/>
                </a:solidFill>
              </a:rPr>
              <a:t>Proponen la </a:t>
            </a:r>
            <a:r>
              <a:rPr lang="es-419" b="1" i="1">
                <a:solidFill>
                  <a:srgbClr val="980000"/>
                </a:solidFill>
              </a:rPr>
              <a:t>flexibilidad horaria</a:t>
            </a:r>
            <a:r>
              <a:rPr lang="es-419" b="1" i="1">
                <a:solidFill>
                  <a:schemeClr val="dk1"/>
                </a:solidFill>
              </a:rPr>
              <a:t> </a:t>
            </a:r>
            <a:r>
              <a:rPr lang="es-419" b="1">
                <a:solidFill>
                  <a:schemeClr val="dk1"/>
                </a:solidFill>
              </a:rPr>
              <a:t>como atractivo.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>
                <a:solidFill>
                  <a:schemeClr val="dk1"/>
                </a:solidFill>
              </a:rPr>
              <a:t>Se organizan mediante geolocalización.</a:t>
            </a:r>
            <a:endParaRPr b="1">
              <a:solidFill>
                <a:srgbClr val="141414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>
            <a:off x="-781463" y="173101"/>
            <a:ext cx="106503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¿Quién es el jefe?</a:t>
            </a: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</a:rPr>
              <a:t> </a:t>
            </a:r>
            <a:endParaRPr sz="3844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>
            <a:spLocks noGrp="1"/>
          </p:cNvSpPr>
          <p:nvPr>
            <p:ph type="body" idx="1"/>
          </p:nvPr>
        </p:nvSpPr>
        <p:spPr>
          <a:xfrm>
            <a:off x="-46500" y="1300773"/>
            <a:ext cx="92370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40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Monitoreo constante mediante dispositivos electrónicos.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0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Evaluaciones de desempeño permanentes, basadas en puntuación y aceptación de pedidos/viajes.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0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Decisiones automáticas y unilaterales, sin lugar a la apelación.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0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Poder de negociación limitado, comunicación mediante sistema, sin mediación de un supervisor humano.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0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Falta de transparencia debido a constantes modificaciones de reglas algorítmicas.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020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Secretos corporativos.</a:t>
            </a: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42" name="Google Shape;142;p26"/>
          <p:cNvSpPr txBox="1">
            <a:spLocks noGrp="1"/>
          </p:cNvSpPr>
          <p:nvPr>
            <p:ph type="title"/>
          </p:nvPr>
        </p:nvSpPr>
        <p:spPr>
          <a:xfrm>
            <a:off x="508800" y="154229"/>
            <a:ext cx="8635200" cy="4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El control digital y su gerenciamiento 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>
            <a:spLocks noGrp="1"/>
          </p:cNvSpPr>
          <p:nvPr>
            <p:ph type="title"/>
          </p:nvPr>
        </p:nvSpPr>
        <p:spPr>
          <a:xfrm>
            <a:off x="-753138" y="50426"/>
            <a:ext cx="106503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El derecho a la ciudad</a:t>
            </a: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</a:rPr>
              <a:t> </a:t>
            </a:r>
            <a:endParaRPr sz="3844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La búsqueda perpetua de plusvalor 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1"/>
          </p:nvPr>
        </p:nvSpPr>
        <p:spPr>
          <a:xfrm>
            <a:off x="-46500" y="1097036"/>
            <a:ext cx="92370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655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8"/>
              <a:buChar char="●"/>
            </a:pPr>
            <a:r>
              <a:rPr lang="es-419" sz="1857" b="1">
                <a:solidFill>
                  <a:schemeClr val="dk1"/>
                </a:solidFill>
              </a:rPr>
              <a:t>La ciudad absorbe constantemente el excedente que el capitalismo produce.</a:t>
            </a:r>
            <a:endParaRPr sz="1857" b="1">
              <a:solidFill>
                <a:schemeClr val="dk1"/>
              </a:solidFill>
            </a:endParaRPr>
          </a:p>
          <a:p>
            <a:pPr marL="457200" lvl="0" indent="-34655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8"/>
              <a:buChar char="●"/>
            </a:pPr>
            <a:r>
              <a:rPr lang="es-419" sz="1857" b="1">
                <a:solidFill>
                  <a:schemeClr val="dk1"/>
                </a:solidFill>
              </a:rPr>
              <a:t>La ciudad se produce y reproduce según la búsqueda de beneficio.</a:t>
            </a:r>
            <a:endParaRPr sz="1857" b="1">
              <a:solidFill>
                <a:schemeClr val="dk1"/>
              </a:solidFill>
            </a:endParaRPr>
          </a:p>
          <a:p>
            <a:pPr marL="457200" lvl="0" indent="-34655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8"/>
              <a:buChar char="●"/>
            </a:pPr>
            <a:r>
              <a:rPr lang="es-419" sz="1857" b="1">
                <a:solidFill>
                  <a:schemeClr val="dk1"/>
                </a:solidFill>
              </a:rPr>
              <a:t>Se reconfigura la geografía urbana, el estilo de vida y la calidad de vida.</a:t>
            </a:r>
            <a:endParaRPr sz="1857" b="1">
              <a:solidFill>
                <a:schemeClr val="dk1"/>
              </a:solidFill>
            </a:endParaRPr>
          </a:p>
          <a:p>
            <a:pPr marL="457200" lvl="0" indent="-34655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8"/>
              <a:buChar char="●"/>
            </a:pPr>
            <a:r>
              <a:rPr lang="es-419" sz="1857" b="1">
                <a:solidFill>
                  <a:schemeClr val="dk1"/>
                </a:solidFill>
              </a:rPr>
              <a:t>La política económica urbana utiliza eslabones genéricos como el consumismo, el turismo y actividades culturales basadas en conocimiento.</a:t>
            </a:r>
            <a:endParaRPr sz="1857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857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765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765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1018"/>
              <a:buNone/>
            </a:pPr>
            <a:endParaRPr sz="1765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endParaRPr sz="1765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El derecho a la ciudad 2.0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159" name="Google Shape;159;p29"/>
          <p:cNvSpPr txBox="1">
            <a:spLocks noGrp="1"/>
          </p:cNvSpPr>
          <p:nvPr>
            <p:ph type="body" idx="1"/>
          </p:nvPr>
        </p:nvSpPr>
        <p:spPr>
          <a:xfrm>
            <a:off x="-46500" y="1097036"/>
            <a:ext cx="92370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Una nueva forma de comprender el concepto de derecho a la ciudad a través de las nuevas caracterizaciones de la dinámica espacial protagonizada por las aplicaciones.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Se inserta la idea de </a:t>
            </a:r>
            <a:r>
              <a:rPr lang="es-419" sz="1900" b="1" i="1">
                <a:solidFill>
                  <a:schemeClr val="dk1"/>
                </a:solidFill>
              </a:rPr>
              <a:t>flexibilidad horaria </a:t>
            </a:r>
            <a:r>
              <a:rPr lang="es-419" sz="1900" b="1">
                <a:solidFill>
                  <a:schemeClr val="dk1"/>
                </a:solidFill>
              </a:rPr>
              <a:t>y </a:t>
            </a:r>
            <a:r>
              <a:rPr lang="es-419" sz="1900" b="1" i="1">
                <a:solidFill>
                  <a:schemeClr val="dk1"/>
                </a:solidFill>
              </a:rPr>
              <a:t>trabajo independiente</a:t>
            </a:r>
            <a:r>
              <a:rPr lang="es-419" sz="1900" b="1">
                <a:solidFill>
                  <a:schemeClr val="dk1"/>
                </a:solidFill>
              </a:rPr>
              <a:t>, que reconfiguran la noción previa que se tenía del derecho a la ciudad.</a:t>
            </a: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>
            <a:spLocks noGrp="1"/>
          </p:cNvSpPr>
          <p:nvPr>
            <p:ph type="body" idx="1"/>
          </p:nvPr>
        </p:nvSpPr>
        <p:spPr>
          <a:xfrm>
            <a:off x="-46500" y="1097025"/>
            <a:ext cx="94725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El mercado acciona sobre los lugares donde se desarrollan las distintas actividades y funciones socialmente organizadas, esto es:</a:t>
            </a: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s-419" sz="1900" b="1">
                <a:solidFill>
                  <a:schemeClr val="dk1"/>
                </a:solidFill>
              </a:rPr>
              <a:t>Distribución de los edificios en la ciudad.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s-419" sz="1900" b="1">
                <a:solidFill>
                  <a:schemeClr val="dk1"/>
                </a:solidFill>
              </a:rPr>
              <a:t>De los actores en esos lugares.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s-419" sz="1900" b="1">
                <a:solidFill>
                  <a:schemeClr val="dk1"/>
                </a:solidFill>
              </a:rPr>
              <a:t>Sobre la articulación y conexión entre las distintas manchas.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s-419" sz="1900" b="1">
                <a:solidFill>
                  <a:schemeClr val="dk1"/>
                </a:solidFill>
              </a:rPr>
              <a:t>Sobre la movilidad y los tiempos de viajes que se generan entre lugares y manchas</a:t>
            </a: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>
              <a:solidFill>
                <a:schemeClr val="dk1"/>
              </a:solidFill>
            </a:endParaRPr>
          </a:p>
        </p:txBody>
      </p:sp>
      <p:sp>
        <p:nvSpPr>
          <p:cNvPr id="165" name="Google Shape;165;p30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El espacio social y el contexto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title"/>
          </p:nvPr>
        </p:nvSpPr>
        <p:spPr>
          <a:xfrm>
            <a:off x="-753138" y="50426"/>
            <a:ext cx="106503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La infraestructura de las plataformas</a:t>
            </a: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</a:rPr>
              <a:t> </a:t>
            </a:r>
            <a:endParaRPr sz="3844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266799" y="133588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Objetivo general y enfoque</a:t>
            </a:r>
            <a:r>
              <a:rPr lang="es-419" sz="3844">
                <a:latin typeface="Impact"/>
                <a:ea typeface="Impact"/>
                <a:cs typeface="Impact"/>
                <a:sym typeface="Impact"/>
              </a:rPr>
              <a:t> </a:t>
            </a:r>
            <a:endParaRPr sz="3844"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ctr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62" name="Google Shape;62;p14"/>
          <p:cNvSpPr txBox="1"/>
          <p:nvPr/>
        </p:nvSpPr>
        <p:spPr>
          <a:xfrm>
            <a:off x="713100" y="1217450"/>
            <a:ext cx="7717800" cy="26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 b="1">
                <a:solidFill>
                  <a:schemeClr val="dk1"/>
                </a:solidFill>
              </a:rPr>
              <a:t>El </a:t>
            </a:r>
            <a:r>
              <a:rPr lang="es-419" sz="1800" b="1" i="1">
                <a:solidFill>
                  <a:schemeClr val="dk1"/>
                </a:solidFill>
              </a:rPr>
              <a:t>objetivo </a:t>
            </a:r>
            <a:r>
              <a:rPr lang="es-419" sz="1800" b="1">
                <a:solidFill>
                  <a:schemeClr val="dk1"/>
                </a:solidFill>
              </a:rPr>
              <a:t>de este trabajo es analizar cómo las plataformas digitales reconfiguran el espacio respecto a la simbolización del imaginario urbano, entendido como representaciones colectivas que se emplean sobre la ciudad.</a:t>
            </a:r>
            <a:endParaRPr sz="1800" b="1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 b="1">
                <a:solidFill>
                  <a:schemeClr val="dk1"/>
                </a:solidFill>
              </a:rPr>
              <a:t>El </a:t>
            </a:r>
            <a:r>
              <a:rPr lang="es-419" sz="1800" b="1" i="1">
                <a:solidFill>
                  <a:schemeClr val="dk1"/>
                </a:solidFill>
              </a:rPr>
              <a:t>enfoque </a:t>
            </a:r>
            <a:r>
              <a:rPr lang="es-419" sz="1800" b="1">
                <a:solidFill>
                  <a:schemeClr val="dk1"/>
                </a:solidFill>
              </a:rPr>
              <a:t>se inscribe en la sociología urbana y en estudios críticos sobre el capitalismo de plataformas.</a:t>
            </a:r>
            <a:endParaRPr sz="18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body" idx="1"/>
          </p:nvPr>
        </p:nvSpPr>
        <p:spPr>
          <a:xfrm>
            <a:off x="-46500" y="1097025"/>
            <a:ext cx="91905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Las trayectorias tradicionales no se dejaron atrás, sino se entrelazaron en una red más amplia con el enfoque de un complemento digital y técnico.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Las nuevas soluciones se basan en datos en tiempo real y algoritmos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Las plataformas digitales centralizaron la configuración de nuevas visiones, discursos, prácticas y materialidades del presente y el futuro urbano.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Nuevas lógicas de acceso y apropiación de espacios públicos que muestran la importancia de dicho espacio para la prestación de los nuevos servicios.</a:t>
            </a: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>
              <a:solidFill>
                <a:schemeClr val="dk1"/>
              </a:solidFill>
            </a:endParaRPr>
          </a:p>
        </p:txBody>
      </p:sp>
      <p:sp>
        <p:nvSpPr>
          <p:cNvPr id="176" name="Google Shape;176;p32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Enfoque digital	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>
            <a:spLocks noGrp="1"/>
          </p:cNvSpPr>
          <p:nvPr>
            <p:ph type="title"/>
          </p:nvPr>
        </p:nvSpPr>
        <p:spPr>
          <a:xfrm>
            <a:off x="508800" y="182562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Acceso y apropiación del espacio</a:t>
            </a:r>
            <a:endParaRPr sz="2911"/>
          </a:p>
        </p:txBody>
      </p:sp>
      <p:sp>
        <p:nvSpPr>
          <p:cNvPr id="182" name="Google Shape;182;p33"/>
          <p:cNvSpPr txBox="1">
            <a:spLocks noGrp="1"/>
          </p:cNvSpPr>
          <p:nvPr>
            <p:ph type="body" idx="1"/>
          </p:nvPr>
        </p:nvSpPr>
        <p:spPr>
          <a:xfrm>
            <a:off x="-46500" y="1097025"/>
            <a:ext cx="91905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Densidad urbana y proximidad espacial entre usuarios (clientes) y proveedores (trabajadores).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Aplicaciones dotadas de infraestructura que combine edificaciones conexas a medios de transporte y zonas turísticas.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Materialización de especialización socioeconómica dentro de mercados urbanos consolidados.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Internalización productiva para el desarrollo del ecosistema.</a:t>
            </a: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>
            <a:spLocks noGrp="1"/>
          </p:cNvSpPr>
          <p:nvPr>
            <p:ph type="title"/>
          </p:nvPr>
        </p:nvSpPr>
        <p:spPr>
          <a:xfrm>
            <a:off x="84112" y="144787"/>
            <a:ext cx="9642817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 dirty="0">
                <a:solidFill>
                  <a:srgbClr val="351C75"/>
                </a:solidFill>
              </a:rPr>
              <a:t>Puntos estratégicos de la logística urbana</a:t>
            </a:r>
            <a:endParaRPr sz="2911" dirty="0"/>
          </a:p>
        </p:txBody>
      </p:sp>
      <p:pic>
        <p:nvPicPr>
          <p:cNvPr id="188" name="Google Shape;18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6838" y="993199"/>
            <a:ext cx="6237612" cy="35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4"/>
          <p:cNvSpPr txBox="1"/>
          <p:nvPr/>
        </p:nvSpPr>
        <p:spPr>
          <a:xfrm>
            <a:off x="174750" y="4627864"/>
            <a:ext cx="9756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1100" b="1"/>
              <a:t>Fuente: Plataformas de empleo, trayectorias laborales y de movilidad en el AMBA - Universidad Nacional de General Sarmiento</a:t>
            </a:r>
            <a:endParaRPr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>
            <a:spLocks noGrp="1"/>
          </p:cNvSpPr>
          <p:nvPr>
            <p:ph type="title"/>
          </p:nvPr>
        </p:nvSpPr>
        <p:spPr>
          <a:xfrm>
            <a:off x="84112" y="144787"/>
            <a:ext cx="9756299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 dirty="0">
                <a:solidFill>
                  <a:srgbClr val="351C75"/>
                </a:solidFill>
              </a:rPr>
              <a:t>Puntos estratégicos de la logística urbana</a:t>
            </a:r>
            <a:endParaRPr sz="2911" dirty="0"/>
          </a:p>
        </p:txBody>
      </p:sp>
      <p:pic>
        <p:nvPicPr>
          <p:cNvPr id="195" name="Google Shape;19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2200" y="2174287"/>
            <a:ext cx="6153150" cy="229552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5"/>
          <p:cNvSpPr txBox="1"/>
          <p:nvPr/>
        </p:nvSpPr>
        <p:spPr>
          <a:xfrm>
            <a:off x="632525" y="1189150"/>
            <a:ext cx="79725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Restaurantes y Mercados adheridos a las Apps en estos puntos de relevamiento. </a:t>
            </a:r>
            <a:endParaRPr/>
          </a:p>
        </p:txBody>
      </p:sp>
      <p:sp>
        <p:nvSpPr>
          <p:cNvPr id="197" name="Google Shape;197;p35"/>
          <p:cNvSpPr txBox="1"/>
          <p:nvPr/>
        </p:nvSpPr>
        <p:spPr>
          <a:xfrm>
            <a:off x="174750" y="4599551"/>
            <a:ext cx="9756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1100" b="1"/>
              <a:t>Fuente: Plataformas de empleo, trayectorias laborales y de movilidad en el AMBA - Universidad Nacional de General Sarmiento</a:t>
            </a:r>
            <a:endParaRPr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>
            <a:spLocks noGrp="1"/>
          </p:cNvSpPr>
          <p:nvPr>
            <p:ph type="body" idx="1"/>
          </p:nvPr>
        </p:nvSpPr>
        <p:spPr>
          <a:xfrm>
            <a:off x="-46500" y="974336"/>
            <a:ext cx="91905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Entre las apps de transporte como Uber, Cabify y Didi, y la micromovilidad, el paisaje urbano se ha alterado.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300 KM de bicisendas + 400 estaciones de Ecobicis.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Expansión de delivery y mensajería urbana.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Transformaciones en el transporte urbano, la circulación y la utilización del espacio.</a:t>
            </a: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>
              <a:solidFill>
                <a:schemeClr val="dk1"/>
              </a:solidFill>
            </a:endParaRPr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Micromovilidad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175" y="303900"/>
            <a:ext cx="4179525" cy="417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5137" y="303375"/>
            <a:ext cx="4179526" cy="417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Un nuevo paradigma urbano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215" name="Google Shape;215;p38"/>
          <p:cNvSpPr txBox="1">
            <a:spLocks noGrp="1"/>
          </p:cNvSpPr>
          <p:nvPr>
            <p:ph type="body" idx="1"/>
          </p:nvPr>
        </p:nvSpPr>
        <p:spPr>
          <a:xfrm>
            <a:off x="-46500" y="974336"/>
            <a:ext cx="91905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 logística se integra al diseño y funcionamiento de la ciudad.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Plataformas que reorganizan prácticas, tiempos y desplazamientos.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Expansión del e-commerce, delivery y servicios on-demand.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Espacios de almacenamiento y hubs con impacto territorial creciente.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 ciudad como interfaz de consumo continuo</a:t>
            </a: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900" b="1" i="1">
                <a:solidFill>
                  <a:srgbClr val="980000"/>
                </a:solidFill>
              </a:rPr>
              <a:t>“Las personas ya no van a las cosas, sino que las cosas van a las personas.”</a:t>
            </a:r>
            <a:endParaRPr sz="1900" b="1" i="1">
              <a:solidFill>
                <a:srgbClr val="98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9"/>
          <p:cNvSpPr txBox="1">
            <a:spLocks noGrp="1"/>
          </p:cNvSpPr>
          <p:nvPr>
            <p:ph type="title"/>
          </p:nvPr>
        </p:nvSpPr>
        <p:spPr>
          <a:xfrm>
            <a:off x="-753138" y="50426"/>
            <a:ext cx="106503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Globalización y ciudad</a:t>
            </a: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</a:rPr>
              <a:t> </a:t>
            </a:r>
            <a:endParaRPr sz="3844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0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Nuevas centralidades urbanas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226" name="Google Shape;226;p40"/>
          <p:cNvSpPr txBox="1">
            <a:spLocks noGrp="1"/>
          </p:cNvSpPr>
          <p:nvPr>
            <p:ph type="body" idx="1"/>
          </p:nvPr>
        </p:nvSpPr>
        <p:spPr>
          <a:xfrm>
            <a:off x="-46500" y="974336"/>
            <a:ext cx="91905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Tensiones urbanas contemporáneas.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Las grandes urbes funcionan como nodos que materializan procesos transnacionales.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El espacio urbano se desnacionaliza: corporaciones globales y poblaciones vulnerables conviven en tensión.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Se reorganizan centralidades económicas, flujos de trabajo y desigualdades.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¿De quién es la ciudad en este escenario?</a:t>
            </a: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1"/>
          <p:cNvSpPr txBox="1">
            <a:spLocks noGrp="1"/>
          </p:cNvSpPr>
          <p:nvPr>
            <p:ph type="title"/>
          </p:nvPr>
        </p:nvSpPr>
        <p:spPr>
          <a:xfrm>
            <a:off x="-753138" y="50426"/>
            <a:ext cx="106503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Contribuciones y reflexiones</a:t>
            </a: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</a:rPr>
              <a:t> </a:t>
            </a:r>
            <a:endParaRPr sz="3844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95800" y="747824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285675" y="274453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Ciudades Inteligentes</a:t>
            </a: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2"/>
          <p:cNvSpPr txBox="1">
            <a:spLocks noGrp="1"/>
          </p:cNvSpPr>
          <p:nvPr>
            <p:ph type="body" idx="1"/>
          </p:nvPr>
        </p:nvSpPr>
        <p:spPr>
          <a:xfrm>
            <a:off x="-46500" y="974336"/>
            <a:ext cx="9190500" cy="41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Las plataformas digitales reconfiguran la relación entre tecnología, trabajo y ciudad.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Transforman las prácticas cotidianas, temporalidades y modos de circulación.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Introducen nuevas lógicas de acceso y apropiación del espacio urbano.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Integran infraestructura física, datos y algoritmos en un mismo sistema.</a:t>
            </a:r>
            <a:endParaRPr sz="1900" b="1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s-419" sz="1900" b="1">
                <a:solidFill>
                  <a:schemeClr val="dk1"/>
                </a:solidFill>
              </a:rPr>
              <a:t>La ciudad se convierte en un </a:t>
            </a:r>
            <a:r>
              <a:rPr lang="es-419" sz="1900" b="1" i="1">
                <a:solidFill>
                  <a:schemeClr val="dk1"/>
                </a:solidFill>
              </a:rPr>
              <a:t>híbrido </a:t>
            </a:r>
            <a:r>
              <a:rPr lang="es-419" sz="1900" b="1">
                <a:solidFill>
                  <a:schemeClr val="dk1"/>
                </a:solidFill>
              </a:rPr>
              <a:t>entre la experiencia física e interfaz digital.</a:t>
            </a: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>
              <a:solidFill>
                <a:schemeClr val="dk1"/>
              </a:solidFill>
            </a:endParaRPr>
          </a:p>
        </p:txBody>
      </p:sp>
      <p:sp>
        <p:nvSpPr>
          <p:cNvPr id="237" name="Google Shape;237;p42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Contribuciones del análisis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3"/>
          <p:cNvSpPr txBox="1">
            <a:spLocks noGrp="1"/>
          </p:cNvSpPr>
          <p:nvPr>
            <p:ph type="body" idx="1"/>
          </p:nvPr>
        </p:nvSpPr>
        <p:spPr>
          <a:xfrm>
            <a:off x="261925" y="1047600"/>
            <a:ext cx="8882100" cy="40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 b="1" dirty="0">
                <a:solidFill>
                  <a:schemeClr val="dk1"/>
                </a:solidFill>
              </a:rPr>
              <a:t>Las plataformas digitales ya no operan sólo como intermediarias entre oferta y demanda, sino como agentes que reconfiguran la experiencia misma de la ciudad. Los imaginarios urbanos —aquello que pensamos, esperamos y sentimos sobre los espacios que habitamos— comienzan a elaborarse no solo desde la vivencia física, sino también desde la mediación técnica: mapas, algoritmos, rankings, tiempos de espera, zonas “rentables” y zonas “invisibles”. En este escenario, la reputación y la interacción digital condicionan trayectorias laborales, organizan desplazamientos, definen accesos y consolidan nuevas desigualdades que ya no se explican únicamente por la estructura socioeconómica tradicional, sino también por las lógicas opacas de los sistemas automatizados.</a:t>
            </a:r>
            <a:endParaRPr sz="1900" b="1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 dirty="0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 dirty="0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900" b="1" dirty="0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1900" dirty="0">
              <a:solidFill>
                <a:schemeClr val="dk1"/>
              </a:solidFill>
            </a:endParaRPr>
          </a:p>
        </p:txBody>
      </p:sp>
      <p:sp>
        <p:nvSpPr>
          <p:cNvPr id="243" name="Google Shape;243;p43"/>
          <p:cNvSpPr txBox="1">
            <a:spLocks noGrp="1"/>
          </p:cNvSpPr>
          <p:nvPr>
            <p:ph type="title"/>
          </p:nvPr>
        </p:nvSpPr>
        <p:spPr>
          <a:xfrm>
            <a:off x="508800" y="154237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Reflexiones finales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 txBox="1">
            <a:spLocks noGrp="1"/>
          </p:cNvSpPr>
          <p:nvPr>
            <p:ph type="title"/>
          </p:nvPr>
        </p:nvSpPr>
        <p:spPr>
          <a:xfrm>
            <a:off x="508800" y="324112"/>
            <a:ext cx="81264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8612"/>
              <a:buFont typeface="Arial"/>
              <a:buNone/>
            </a:pPr>
            <a:r>
              <a:rPr lang="es-419" sz="3844" b="1">
                <a:solidFill>
                  <a:srgbClr val="351C75"/>
                </a:solidFill>
              </a:rPr>
              <a:t>¡Muchas gracias por su atención!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>
              <a:solidFill>
                <a:srgbClr val="351C75"/>
              </a:solidFill>
            </a:endParaRPr>
          </a:p>
        </p:txBody>
      </p:sp>
      <p:pic>
        <p:nvPicPr>
          <p:cNvPr id="249" name="Google Shape;24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4300" y="1192787"/>
            <a:ext cx="2375399" cy="3769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276237" y="47950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351C75"/>
                </a:solidFill>
              </a:rPr>
              <a:t>¿Qué define a una ciudad inteligente?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-273699" y="908262"/>
            <a:ext cx="9370200" cy="39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31754" algn="l" rtl="0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624"/>
              <a:buChar char="●"/>
            </a:pPr>
            <a:r>
              <a:rPr lang="es-419" sz="1724" b="1">
                <a:solidFill>
                  <a:srgbClr val="141414"/>
                </a:solidFill>
              </a:rPr>
              <a:t>Usar la información, las tecnologías de la comunicación y otros medios para mejorar la calidad de vida, la eficiencia de los servicios y la competitividad.</a:t>
            </a:r>
            <a:endParaRPr sz="1724" b="1">
              <a:solidFill>
                <a:srgbClr val="141414"/>
              </a:solidFill>
            </a:endParaRPr>
          </a:p>
          <a:p>
            <a:pPr marL="914400" lvl="0" indent="-338104" algn="l" rtl="0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724"/>
              <a:buChar char="●"/>
            </a:pPr>
            <a:r>
              <a:rPr lang="es-419" sz="1724" b="1">
                <a:solidFill>
                  <a:srgbClr val="141414"/>
                </a:solidFill>
              </a:rPr>
              <a:t>Planificar el tendido de la infraestructura, su ordenamiento territorial y financiamiento.</a:t>
            </a:r>
            <a:endParaRPr sz="1724" b="1">
              <a:solidFill>
                <a:srgbClr val="141414"/>
              </a:solidFill>
            </a:endParaRPr>
          </a:p>
          <a:p>
            <a:pPr marL="914400" lvl="0" indent="-338104" algn="l" rtl="0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724"/>
              <a:buChar char="●"/>
            </a:pPr>
            <a:r>
              <a:rPr lang="es-419" sz="1724" b="1">
                <a:solidFill>
                  <a:srgbClr val="141414"/>
                </a:solidFill>
              </a:rPr>
              <a:t>Tener una estrategia integral sobre la comunicación de los servicios.</a:t>
            </a:r>
            <a:endParaRPr sz="1724" b="1">
              <a:solidFill>
                <a:srgbClr val="141414"/>
              </a:solidFill>
            </a:endParaRPr>
          </a:p>
          <a:p>
            <a:pPr marL="914400" lvl="0" indent="-338104" algn="l" rtl="0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724"/>
              <a:buChar char="●"/>
            </a:pPr>
            <a:r>
              <a:rPr lang="es-419" sz="1724" b="1">
                <a:solidFill>
                  <a:srgbClr val="141414"/>
                </a:solidFill>
              </a:rPr>
              <a:t>Dinamizar la economía facilitando el acceso al capital humano y a otros insumos y productos.</a:t>
            </a:r>
            <a:endParaRPr sz="1724" b="1">
              <a:solidFill>
                <a:srgbClr val="141414"/>
              </a:solidFill>
            </a:endParaRPr>
          </a:p>
          <a:p>
            <a:pPr marL="914400" lvl="0" indent="-338104" algn="l" rtl="0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724"/>
              <a:buChar char="●"/>
            </a:pPr>
            <a:r>
              <a:rPr lang="es-419" sz="1724" b="1">
                <a:solidFill>
                  <a:srgbClr val="141414"/>
                </a:solidFill>
              </a:rPr>
              <a:t>Preocuparse por el medio ambiente, la cultura y la participación.</a:t>
            </a:r>
            <a:endParaRPr sz="1724" b="1">
              <a:solidFill>
                <a:srgbClr val="141414"/>
              </a:solidFill>
            </a:endParaRPr>
          </a:p>
          <a:p>
            <a:pPr marL="914400" lvl="0" indent="-338104" algn="l" rtl="0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724"/>
              <a:buChar char="●"/>
            </a:pPr>
            <a:r>
              <a:rPr lang="es-419" sz="1724" b="1">
                <a:solidFill>
                  <a:srgbClr val="141414"/>
                </a:solidFill>
              </a:rPr>
              <a:t>Resolver los problemas de forma innovadora, transformando las dificultades en oportunidades.</a:t>
            </a:r>
            <a:endParaRPr sz="1724" b="1">
              <a:solidFill>
                <a:srgbClr val="141414"/>
              </a:solidFill>
            </a:endParaRPr>
          </a:p>
          <a:p>
            <a:pPr marL="914400" lvl="0" indent="-338104" algn="l" rtl="0"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724"/>
              <a:buChar char="●"/>
            </a:pPr>
            <a:r>
              <a:rPr lang="es-419" sz="1724" b="1">
                <a:solidFill>
                  <a:srgbClr val="141414"/>
                </a:solidFill>
              </a:rPr>
              <a:t>Anticipar y superar las expectativas de sus habitantes y usuarios.</a:t>
            </a:r>
            <a:endParaRPr sz="1724" b="1">
              <a:solidFill>
                <a:srgbClr val="141414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SzPts val="440"/>
              <a:buNone/>
            </a:pPr>
            <a:endParaRPr sz="820" b="1">
              <a:solidFill>
                <a:srgbClr val="14141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440"/>
              <a:buNone/>
            </a:pPr>
            <a:endParaRPr sz="82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276237" y="76263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>
                <a:solidFill>
                  <a:srgbClr val="351C75"/>
                </a:solidFill>
                <a:latin typeface="Impact"/>
                <a:ea typeface="Impact"/>
                <a:cs typeface="Impact"/>
                <a:sym typeface="Impact"/>
              </a:rPr>
              <a:t>Urbanismo de plataforma</a:t>
            </a:r>
            <a:endParaRPr sz="3844">
              <a:solidFill>
                <a:srgbClr val="351C75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276237" y="47950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351C75"/>
                </a:solidFill>
              </a:rPr>
              <a:t>El rol del urbanismo de plataforma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5025" y="838279"/>
            <a:ext cx="8943000" cy="44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 dirty="0">
                <a:solidFill>
                  <a:schemeClr val="dk1"/>
                </a:solidFill>
              </a:rPr>
              <a:t>Una evolución del modelo de “ciudad inteligente”.</a:t>
            </a:r>
            <a:endParaRPr b="1" dirty="0">
              <a:solidFill>
                <a:schemeClr val="dk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 dirty="0">
                <a:solidFill>
                  <a:schemeClr val="dk1"/>
                </a:solidFill>
              </a:rPr>
              <a:t>Caracterizada por ensamblajes “Socio - técnicos” habilitados </a:t>
            </a:r>
            <a:r>
              <a:rPr lang="es-419" b="1" i="1" dirty="0">
                <a:solidFill>
                  <a:schemeClr val="dk1"/>
                </a:solidFill>
              </a:rPr>
              <a:t>digitalmente</a:t>
            </a:r>
            <a:r>
              <a:rPr lang="es-419" b="1" dirty="0">
                <a:solidFill>
                  <a:schemeClr val="dk1"/>
                </a:solidFill>
              </a:rPr>
              <a:t>.</a:t>
            </a:r>
            <a:endParaRPr b="1" dirty="0">
              <a:solidFill>
                <a:schemeClr val="dk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 dirty="0">
                <a:solidFill>
                  <a:schemeClr val="dk1"/>
                </a:solidFill>
              </a:rPr>
              <a:t>Tiene capacidad de reconfigurar las relaciones entre actores corporativos, gobiernos, y ciudadanos.</a:t>
            </a:r>
            <a:endParaRPr b="1" dirty="0">
              <a:solidFill>
                <a:schemeClr val="dk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 dirty="0">
                <a:solidFill>
                  <a:schemeClr val="dk1"/>
                </a:solidFill>
              </a:rPr>
              <a:t>Pone énfasis en las relaciones de poder, las dinámicas de mercado y la producción de imaginarios urbanos a través de plataformas digitales.</a:t>
            </a:r>
            <a:endParaRPr b="1" dirty="0">
              <a:solidFill>
                <a:schemeClr val="dk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 dirty="0">
                <a:solidFill>
                  <a:schemeClr val="dk1"/>
                </a:solidFill>
              </a:rPr>
              <a:t>Transforma la manera en que las personas interactúan con la ciudad y entre sí.</a:t>
            </a:r>
            <a:endParaRPr b="1" dirty="0">
              <a:solidFill>
                <a:schemeClr val="dk1"/>
              </a:solidFill>
            </a:endParaRPr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b="1" dirty="0">
                <a:solidFill>
                  <a:schemeClr val="dk1"/>
                </a:solidFill>
              </a:rPr>
              <a:t>Se apropia del espacio urbano a partir de algoritmos y estrategias de marketing.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276237" y="47950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980000"/>
                </a:solidFill>
              </a:rPr>
              <a:t>                     </a:t>
            </a:r>
            <a:r>
              <a:rPr lang="es-419" sz="3844" b="1">
                <a:solidFill>
                  <a:srgbClr val="351C75"/>
                </a:solidFill>
              </a:rPr>
              <a:t>Informe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6290" y="238306"/>
            <a:ext cx="1821023" cy="68391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86362" y="738386"/>
            <a:ext cx="8943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b="1">
                <a:solidFill>
                  <a:schemeClr val="dk1"/>
                </a:solidFill>
              </a:rPr>
              <a:t>“El avance de las plataformas de trabajo en Argentina. Complejidades y desafíos en los sectores de reparto, transporte y servicio doméstico”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500" y="1570975"/>
            <a:ext cx="7626825" cy="346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276237" y="47950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980000"/>
                </a:solidFill>
              </a:rPr>
              <a:t>                     </a:t>
            </a:r>
            <a:r>
              <a:rPr lang="es-419" sz="3844" b="1">
                <a:solidFill>
                  <a:srgbClr val="351C75"/>
                </a:solidFill>
              </a:rPr>
              <a:t>Informe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pic>
        <p:nvPicPr>
          <p:cNvPr id="99" name="Google Shape;9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6290" y="249736"/>
            <a:ext cx="1821023" cy="68391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86362" y="738386"/>
            <a:ext cx="8943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b="1">
                <a:solidFill>
                  <a:schemeClr val="dk1"/>
                </a:solidFill>
              </a:rPr>
              <a:t>“El avance de las plataformas de trabajo en Argentina. Complejidades y desafíos en los sectores de reparto, transporte y servicio doméstico”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624" y="1594862"/>
            <a:ext cx="8125774" cy="337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276237" y="47950"/>
            <a:ext cx="8520600" cy="7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3844" b="1">
                <a:solidFill>
                  <a:srgbClr val="980000"/>
                </a:solidFill>
              </a:rPr>
              <a:t>                     </a:t>
            </a:r>
            <a:r>
              <a:rPr lang="es-419" sz="3844" b="1">
                <a:solidFill>
                  <a:srgbClr val="351C75"/>
                </a:solidFill>
              </a:rPr>
              <a:t>Informe </a:t>
            </a:r>
            <a:endParaRPr sz="3844" b="1">
              <a:solidFill>
                <a:srgbClr val="351C75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2911"/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6290" y="226876"/>
            <a:ext cx="1821023" cy="68391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86362" y="738386"/>
            <a:ext cx="8943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b="1">
                <a:solidFill>
                  <a:schemeClr val="dk1"/>
                </a:solidFill>
              </a:rPr>
              <a:t>“El avance de las plataformas de trabajo en Argentina. Complejidades y desafíos en los sectores de reparto, transporte y servicio doméstico”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2550" y="1556000"/>
            <a:ext cx="7186549" cy="35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1342</Words>
  <Application>Microsoft Office PowerPoint</Application>
  <PresentationFormat>Presentación en pantalla (16:9)</PresentationFormat>
  <Paragraphs>164</Paragraphs>
  <Slides>32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6" baseType="lpstr">
      <vt:lpstr>Impact</vt:lpstr>
      <vt:lpstr>Arial</vt:lpstr>
      <vt:lpstr>Montserrat</vt:lpstr>
      <vt:lpstr>Simple Light</vt:lpstr>
      <vt:lpstr>Imaginarios urbanos y capitalismo de plataformas:</vt:lpstr>
      <vt:lpstr>Objetivo general y enfoque  </vt:lpstr>
      <vt:lpstr>Ciudades Inteligentes </vt:lpstr>
      <vt:lpstr>¿Qué define a una ciudad inteligente? </vt:lpstr>
      <vt:lpstr>Urbanismo de plataforma </vt:lpstr>
      <vt:lpstr>El rol del urbanismo de plataforma </vt:lpstr>
      <vt:lpstr>                     Informe  </vt:lpstr>
      <vt:lpstr>                     Informe  </vt:lpstr>
      <vt:lpstr>                     Informe  </vt:lpstr>
      <vt:lpstr>                     Informe  </vt:lpstr>
      <vt:lpstr>                     Informe  </vt:lpstr>
      <vt:lpstr>Características de las plataformas digitales  </vt:lpstr>
      <vt:lpstr>¿Quién es el jefe?   </vt:lpstr>
      <vt:lpstr>El control digital y su gerenciamiento    </vt:lpstr>
      <vt:lpstr>El derecho a la ciudad    </vt:lpstr>
      <vt:lpstr>La búsqueda perpetua de plusvalor    </vt:lpstr>
      <vt:lpstr>El derecho a la ciudad 2.0   </vt:lpstr>
      <vt:lpstr>El espacio social y el contexto </vt:lpstr>
      <vt:lpstr>La infraestructura de las plataformas    </vt:lpstr>
      <vt:lpstr>Enfoque digital  </vt:lpstr>
      <vt:lpstr>Acceso y apropiación del espacio</vt:lpstr>
      <vt:lpstr>Puntos estratégicos de la logística urbana</vt:lpstr>
      <vt:lpstr>Puntos estratégicos de la logística urbana</vt:lpstr>
      <vt:lpstr>Micromovilidad  </vt:lpstr>
      <vt:lpstr>Presentación de PowerPoint</vt:lpstr>
      <vt:lpstr>Un nuevo paradigma urbano </vt:lpstr>
      <vt:lpstr>Globalización y ciudad    </vt:lpstr>
      <vt:lpstr>Nuevas centralidades urbanas </vt:lpstr>
      <vt:lpstr>Contribuciones y reflexiones    </vt:lpstr>
      <vt:lpstr>Contribuciones del análisis </vt:lpstr>
      <vt:lpstr>Reflexiones finales </vt:lpstr>
      <vt:lpstr>¡Muchas gracias por su atención!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diego abiricha</cp:lastModifiedBy>
  <cp:revision>1</cp:revision>
  <dcterms:modified xsi:type="dcterms:W3CDTF">2025-11-04T00:06:44Z</dcterms:modified>
</cp:coreProperties>
</file>